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5"/>
  </p:notesMasterIdLst>
  <p:sldIdLst>
    <p:sldId id="257" r:id="rId3"/>
    <p:sldId id="258" r:id="rId4"/>
  </p:sldIdLst>
  <p:sldSz cx="9144000" cy="5143500" type="screen16x9"/>
  <p:notesSz cx="6858000" cy="9144000"/>
  <p:embeddedFontLst>
    <p:embeddedFont>
      <p:font typeface="Avenir" panose="02000503020000020003" pitchFamily="2" charset="0"/>
      <p:regular r:id="rId6"/>
      <p:italic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Century Gothic" panose="020B05020202020202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C17B713-FABE-460B-9895-2414F8534647}">
  <a:tblStyle styleId="{4C17B713-FABE-460B-9895-2414F853464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bad1f8a00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bad1f8a00d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bad1f8a00d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bad1f8a00d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" name="Google Shape;60;p14"/>
          <p:cNvSpPr/>
          <p:nvPr/>
        </p:nvSpPr>
        <p:spPr>
          <a:xfrm>
            <a:off x="0" y="0"/>
            <a:ext cx="9144000" cy="1268016"/>
          </a:xfrm>
          <a:prstGeom prst="rect">
            <a:avLst/>
          </a:prstGeom>
          <a:solidFill>
            <a:srgbClr val="2B2B2D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0" y="1297212"/>
            <a:ext cx="9144000" cy="38462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p14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0234" y="-4170"/>
            <a:ext cx="2708206" cy="1197386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>
            <a:spLocks noGrp="1"/>
          </p:cNvSpPr>
          <p:nvPr>
            <p:ph type="ctrTitle"/>
          </p:nvPr>
        </p:nvSpPr>
        <p:spPr>
          <a:xfrm>
            <a:off x="397328" y="2008585"/>
            <a:ext cx="3665291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venir"/>
              <a:buNone/>
              <a:defRPr sz="4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ubTitle" idx="1"/>
          </p:nvPr>
        </p:nvSpPr>
        <p:spPr>
          <a:xfrm>
            <a:off x="393838" y="3799286"/>
            <a:ext cx="4309856" cy="9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08916" y="1478394"/>
            <a:ext cx="5218431" cy="3562712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6721969" y="4811851"/>
            <a:ext cx="2159231" cy="161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</a:t>
            </a:r>
            <a:r>
              <a:rPr lang="en" sz="5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2020</a:t>
            </a:r>
            <a:r>
              <a:rPr lang="en" sz="6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Tasktop Technologies Incorporated.</a:t>
            </a:r>
            <a:endParaRPr sz="6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293204" y="13690"/>
            <a:ext cx="851038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>
            <a:off x="293204" y="1369219"/>
            <a:ext cx="851038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/>
          <p:nvPr/>
        </p:nvSpPr>
        <p:spPr>
          <a:xfrm>
            <a:off x="0" y="4499234"/>
            <a:ext cx="9144000" cy="644266"/>
          </a:xfrm>
          <a:prstGeom prst="rect">
            <a:avLst/>
          </a:prstGeom>
          <a:solidFill>
            <a:srgbClr val="2B2B2D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17"/>
          <p:cNvSpPr txBox="1"/>
          <p:nvPr/>
        </p:nvSpPr>
        <p:spPr>
          <a:xfrm>
            <a:off x="218662" y="4710013"/>
            <a:ext cx="5627826" cy="2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0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Master Software at Scale</a:t>
            </a:r>
            <a:endParaRPr sz="900" b="0" i="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4" name="Google Shape;84;p17"/>
          <p:cNvSpPr txBox="1"/>
          <p:nvPr/>
        </p:nvSpPr>
        <p:spPr>
          <a:xfrm>
            <a:off x="218663" y="4836970"/>
            <a:ext cx="2159231" cy="161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</a:t>
            </a:r>
            <a:r>
              <a:rPr lang="en" sz="5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2020</a:t>
            </a:r>
            <a:r>
              <a:rPr lang="en" sz="6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Tasktop</a:t>
            </a:r>
            <a:endParaRPr sz="6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17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37243" y="4453337"/>
            <a:ext cx="1588094" cy="702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>
            <a:spLocks noGrp="1"/>
          </p:cNvSpPr>
          <p:nvPr>
            <p:ph type="title"/>
          </p:nvPr>
        </p:nvSpPr>
        <p:spPr>
          <a:xfrm>
            <a:off x="293204" y="0"/>
            <a:ext cx="851038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body" idx="1"/>
          </p:nvPr>
        </p:nvSpPr>
        <p:spPr>
          <a:xfrm>
            <a:off x="293204" y="1369219"/>
            <a:ext cx="851038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293204" y="0"/>
            <a:ext cx="851038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nt with Caption" type="objTx">
  <p:cSld name="OBJECT_WITH_CAPTION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/>
          <p:nvPr/>
        </p:nvSpPr>
        <p:spPr>
          <a:xfrm>
            <a:off x="314377" y="305628"/>
            <a:ext cx="3069898" cy="4330976"/>
          </a:xfrm>
          <a:prstGeom prst="rect">
            <a:avLst/>
          </a:prstGeom>
          <a:solidFill>
            <a:srgbClr val="2B2B2D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20"/>
          <p:cNvSpPr txBox="1">
            <a:spLocks noGrp="1"/>
          </p:cNvSpPr>
          <p:nvPr>
            <p:ph type="title"/>
          </p:nvPr>
        </p:nvSpPr>
        <p:spPr>
          <a:xfrm>
            <a:off x="530114" y="506897"/>
            <a:ext cx="2675257" cy="17566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venir"/>
              <a:buNone/>
              <a:defRPr sz="33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body" idx="1"/>
          </p:nvPr>
        </p:nvSpPr>
        <p:spPr>
          <a:xfrm>
            <a:off x="3674993" y="506897"/>
            <a:ext cx="5068957" cy="4129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body" idx="2"/>
          </p:nvPr>
        </p:nvSpPr>
        <p:spPr>
          <a:xfrm>
            <a:off x="530114" y="2358638"/>
            <a:ext cx="2675257" cy="19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ntent with Caption">
  <p:cSld name="2_Content with Caption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/>
          <p:nvPr/>
        </p:nvSpPr>
        <p:spPr>
          <a:xfrm>
            <a:off x="627459" y="581440"/>
            <a:ext cx="3069898" cy="39358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2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2"/>
          </p:nvPr>
        </p:nvSpPr>
        <p:spPr>
          <a:xfrm>
            <a:off x="843197" y="2358638"/>
            <a:ext cx="2675257" cy="19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843196" y="835626"/>
            <a:ext cx="2675257" cy="152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venir"/>
              <a:buNone/>
              <a:defRPr sz="33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T-Light Blank Slide">
  <p:cSld name="TT-Light Blank Slide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T-Light Any Questions slide">
  <p:cSld name="TT-Light Any Questions slide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 txBox="1">
            <a:spLocks noGrp="1"/>
          </p:cNvSpPr>
          <p:nvPr>
            <p:ph type="title"/>
          </p:nvPr>
        </p:nvSpPr>
        <p:spPr>
          <a:xfrm>
            <a:off x="95345" y="4033054"/>
            <a:ext cx="8963593" cy="50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5F7FB"/>
              </a:buClr>
              <a:buSzPts val="1100"/>
              <a:buFont typeface="Century Gothic"/>
              <a:buNone/>
              <a:defRPr sz="3700" b="1" i="0" u="none" strike="noStrike" cap="none">
                <a:solidFill>
                  <a:srgbClr val="F5F7FB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5F7FB"/>
              </a:buClr>
              <a:buSzPts val="1100"/>
              <a:buFont typeface="Century Gothic"/>
              <a:buNone/>
              <a:defRPr sz="3700" b="1" i="0" u="none" strike="noStrike" cap="none">
                <a:solidFill>
                  <a:srgbClr val="F5F7FB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5F7FB"/>
              </a:buClr>
              <a:buSzPts val="1100"/>
              <a:buFont typeface="Century Gothic"/>
              <a:buNone/>
              <a:defRPr sz="3700" b="1" i="0" u="none" strike="noStrike" cap="none">
                <a:solidFill>
                  <a:srgbClr val="F5F7FB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5F7FB"/>
              </a:buClr>
              <a:buSzPts val="1100"/>
              <a:buFont typeface="Century Gothic"/>
              <a:buNone/>
              <a:defRPr sz="3700" b="1" i="0" u="none" strike="noStrike" cap="none">
                <a:solidFill>
                  <a:srgbClr val="F5F7FB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535454"/>
              </a:buClr>
              <a:buSzPts val="1100"/>
              <a:buFont typeface="Century Gothic"/>
              <a:buNone/>
              <a:defRPr sz="3700" b="1" i="0" u="none" strike="noStrike" cap="none">
                <a:solidFill>
                  <a:srgbClr val="53545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535454"/>
              </a:buClr>
              <a:buSzPts val="1100"/>
              <a:buFont typeface="Century Gothic"/>
              <a:buNone/>
              <a:defRPr sz="3700" b="1" i="0" u="none" strike="noStrike" cap="none">
                <a:solidFill>
                  <a:srgbClr val="53545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535454"/>
              </a:buClr>
              <a:buSzPts val="1100"/>
              <a:buFont typeface="Century Gothic"/>
              <a:buNone/>
              <a:defRPr sz="3700" b="1" i="0" u="none" strike="noStrike" cap="none">
                <a:solidFill>
                  <a:srgbClr val="53545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535454"/>
              </a:buClr>
              <a:buSzPts val="1100"/>
              <a:buFont typeface="Century Gothic"/>
              <a:buNone/>
              <a:defRPr sz="3700" b="1" i="0" u="none" strike="noStrike" cap="none">
                <a:solidFill>
                  <a:srgbClr val="53545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T-Light Blank Slide">
  <p:cSld name="1_TT-Light Blank Slide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293204" y="273844"/>
            <a:ext cx="851038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venir"/>
              <a:buNone/>
              <a:defRPr sz="33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293204" y="1369219"/>
            <a:ext cx="851038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3" name="Google Shape;53;p13" descr="A picture containing drawing, food&#10;&#10;Description automatically generated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387189" y="4495693"/>
            <a:ext cx="1577667" cy="697538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/>
        </p:nvSpPr>
        <p:spPr>
          <a:xfrm>
            <a:off x="223870" y="4728105"/>
            <a:ext cx="5627826" cy="173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b="0" i="0" u="none" strike="noStrike" cap="none">
                <a:solidFill>
                  <a:schemeClr val="accent6"/>
                </a:solidFill>
                <a:latin typeface="Avenir"/>
                <a:ea typeface="Avenir"/>
                <a:cs typeface="Avenir"/>
                <a:sym typeface="Avenir"/>
              </a:rPr>
              <a:t>Master Software at Scale</a:t>
            </a:r>
            <a:endParaRPr sz="700" b="0" i="0" u="none" strike="noStrike" cap="none">
              <a:solidFill>
                <a:schemeClr val="accent6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23870" y="4844462"/>
            <a:ext cx="2159231" cy="161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 b="0" i="0" u="none" strike="noStrike" cap="non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© </a:t>
            </a:r>
            <a:r>
              <a:rPr lang="en" sz="500" b="0" i="0" u="none" strike="noStrike" cap="non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2020</a:t>
            </a:r>
            <a:r>
              <a:rPr lang="en" sz="600" b="0" i="0" u="none" strike="noStrike" cap="non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 Tasktop</a:t>
            </a:r>
            <a:endParaRPr sz="600" b="0" i="0" u="none" strike="noStrike" cap="none">
              <a:solidFill>
                <a:schemeClr val="accent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" name="Google Shape;117;p26"/>
          <p:cNvGraphicFramePr/>
          <p:nvPr/>
        </p:nvGraphicFramePr>
        <p:xfrm>
          <a:off x="201763" y="171553"/>
          <a:ext cx="8740475" cy="4617510"/>
        </p:xfrm>
        <a:graphic>
          <a:graphicData uri="http://schemas.openxmlformats.org/drawingml/2006/table">
            <a:tbl>
              <a:tblPr>
                <a:noFill/>
                <a:tableStyleId>{4C17B713-FABE-460B-9895-2414F8534647}</a:tableStyleId>
              </a:tblPr>
              <a:tblGrid>
                <a:gridCol w="1897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9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9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4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25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Partner Type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What they do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How they earn money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When you use it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8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/>
                        <a:t>Referral</a:t>
                      </a:r>
                      <a:endParaRPr sz="13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Introduce prospective customers to you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You pay them a commission when you close the deal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To incentivize any partner to bring you leads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8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300" b="1">
                          <a:solidFill>
                            <a:schemeClr val="dk1"/>
                          </a:solidFill>
                        </a:rPr>
                        <a:t>Procurement Reseller</a:t>
                      </a:r>
                      <a:endParaRPr sz="13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Purchase software on behalf of your end customer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Charge fees to your end customer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When required by your customer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8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/>
                        <a:t>Value added Reseller (VAR)</a:t>
                      </a:r>
                      <a:endParaRPr sz="13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Resell your software &amp; services, may combine with their own services and other products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Margin on resales, value added services around your product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Increase your reach to partners’ customer base and/or other geos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78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/>
                        <a:t>Distributor</a:t>
                      </a:r>
                      <a:endParaRPr sz="13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Recruits and manages a large number of resellers for you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Margin on resales through VARs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Scale sales of low touch products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8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/>
                        <a:t>Global Systems Integrator (GSI)</a:t>
                      </a:r>
                      <a:endParaRPr sz="13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IT services &amp; solutions involving many products &amp; services</a:t>
                      </a:r>
                      <a:endParaRPr sz="13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Consulting services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Your product aids delivery of services</a:t>
                      </a:r>
                      <a:endParaRPr sz="13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78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/>
                        <a:t>OEM</a:t>
                      </a:r>
                      <a:endParaRPr sz="13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License your products to be bundled with their products</a:t>
                      </a:r>
                      <a:endParaRPr sz="13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Selling their product that includes yours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Your product adds value to another vendor’s product</a:t>
                      </a:r>
                      <a:endParaRPr sz="13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7"/>
          <p:cNvSpPr txBox="1">
            <a:spLocks noGrp="1"/>
          </p:cNvSpPr>
          <p:nvPr>
            <p:ph type="title"/>
          </p:nvPr>
        </p:nvSpPr>
        <p:spPr>
          <a:xfrm>
            <a:off x="293204" y="13690"/>
            <a:ext cx="8510400" cy="994200"/>
          </a:xfrm>
          <a:prstGeom prst="rect">
            <a:avLst/>
          </a:prstGeom>
        </p:spPr>
        <p:txBody>
          <a:bodyPr spcFirstLastPara="1" wrap="square" lIns="0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Partner Complexity and Value Spectrum</a:t>
            </a:r>
            <a:endParaRPr/>
          </a:p>
        </p:txBody>
      </p:sp>
      <p:sp>
        <p:nvSpPr>
          <p:cNvPr id="123" name="Google Shape;123;p27"/>
          <p:cNvSpPr/>
          <p:nvPr/>
        </p:nvSpPr>
        <p:spPr>
          <a:xfrm>
            <a:off x="313200" y="1770888"/>
            <a:ext cx="8430000" cy="6159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27"/>
          <p:cNvSpPr txBox="1"/>
          <p:nvPr/>
        </p:nvSpPr>
        <p:spPr>
          <a:xfrm>
            <a:off x="816425" y="1015338"/>
            <a:ext cx="2004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Low Complexity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Quick &amp; Easy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Lower Value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27"/>
          <p:cNvSpPr txBox="1"/>
          <p:nvPr/>
        </p:nvSpPr>
        <p:spPr>
          <a:xfrm>
            <a:off x="5997050" y="1015350"/>
            <a:ext cx="2312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High Complexity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Longer time to establish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Higher Value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6" name="Google Shape;126;p27"/>
          <p:cNvCxnSpPr/>
          <p:nvPr/>
        </p:nvCxnSpPr>
        <p:spPr>
          <a:xfrm>
            <a:off x="1284025" y="2004975"/>
            <a:ext cx="0" cy="771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27" name="Google Shape;127;p27"/>
          <p:cNvSpPr txBox="1"/>
          <p:nvPr/>
        </p:nvSpPr>
        <p:spPr>
          <a:xfrm>
            <a:off x="705925" y="2817300"/>
            <a:ext cx="1156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Procurement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8" name="Google Shape;128;p27"/>
          <p:cNvCxnSpPr/>
          <p:nvPr/>
        </p:nvCxnSpPr>
        <p:spPr>
          <a:xfrm>
            <a:off x="1918100" y="2004975"/>
            <a:ext cx="8700" cy="1647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29" name="Google Shape;129;p27"/>
          <p:cNvSpPr txBox="1"/>
          <p:nvPr/>
        </p:nvSpPr>
        <p:spPr>
          <a:xfrm>
            <a:off x="1572950" y="3728175"/>
            <a:ext cx="895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Referral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0" name="Google Shape;130;p27"/>
          <p:cNvCxnSpPr/>
          <p:nvPr/>
        </p:nvCxnSpPr>
        <p:spPr>
          <a:xfrm>
            <a:off x="4619625" y="2004975"/>
            <a:ext cx="0" cy="771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31" name="Google Shape;131;p27"/>
          <p:cNvSpPr txBox="1"/>
          <p:nvPr/>
        </p:nvSpPr>
        <p:spPr>
          <a:xfrm>
            <a:off x="4041525" y="2830250"/>
            <a:ext cx="1273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Value Added Reseller (VAR)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2" name="Google Shape;132;p27"/>
          <p:cNvCxnSpPr/>
          <p:nvPr/>
        </p:nvCxnSpPr>
        <p:spPr>
          <a:xfrm>
            <a:off x="7694250" y="2004975"/>
            <a:ext cx="0" cy="771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33" name="Google Shape;133;p27"/>
          <p:cNvSpPr txBox="1"/>
          <p:nvPr/>
        </p:nvSpPr>
        <p:spPr>
          <a:xfrm>
            <a:off x="7417925" y="2817300"/>
            <a:ext cx="729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OEM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4" name="Google Shape;134;p27"/>
          <p:cNvCxnSpPr/>
          <p:nvPr/>
        </p:nvCxnSpPr>
        <p:spPr>
          <a:xfrm>
            <a:off x="7469175" y="2004975"/>
            <a:ext cx="8700" cy="1647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135" name="Google Shape;135;p27"/>
          <p:cNvSpPr txBox="1"/>
          <p:nvPr/>
        </p:nvSpPr>
        <p:spPr>
          <a:xfrm>
            <a:off x="6795725" y="3756200"/>
            <a:ext cx="1428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Global Systems Integrator (GSI)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Tasktop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1BB40"/>
      </a:accent1>
      <a:accent2>
        <a:srgbClr val="E2E339"/>
      </a:accent2>
      <a:accent3>
        <a:srgbClr val="E05928"/>
      </a:accent3>
      <a:accent4>
        <a:srgbClr val="A77DB1"/>
      </a:accent4>
      <a:accent5>
        <a:srgbClr val="0099BD"/>
      </a:accent5>
      <a:accent6>
        <a:srgbClr val="57575B"/>
      </a:accent6>
      <a:hlink>
        <a:srgbClr val="AEB2B0"/>
      </a:hlink>
      <a:folHlink>
        <a:srgbClr val="81BB4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Microsoft Macintosh PowerPoint</Application>
  <PresentationFormat>On-screen Show (16:9)</PresentationFormat>
  <Paragraphs>40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Century Gothic</vt:lpstr>
      <vt:lpstr>Avenir</vt:lpstr>
      <vt:lpstr>Calibri</vt:lpstr>
      <vt:lpstr>Arial</vt:lpstr>
      <vt:lpstr>Simple Light</vt:lpstr>
      <vt:lpstr>2_Custom Design</vt:lpstr>
      <vt:lpstr>PowerPoint Presentation</vt:lpstr>
      <vt:lpstr>Partner Complexity and Value Spectrum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Wesley Coelho</cp:lastModifiedBy>
  <cp:revision>1</cp:revision>
  <dcterms:modified xsi:type="dcterms:W3CDTF">2021-04-14T01:18:24Z</dcterms:modified>
</cp:coreProperties>
</file>